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2" r:id="rId4"/>
    <p:sldId id="269" r:id="rId5"/>
    <p:sldId id="270" r:id="rId6"/>
    <p:sldId id="272" r:id="rId7"/>
    <p:sldId id="271" r:id="rId8"/>
    <p:sldId id="267" r:id="rId9"/>
    <p:sldId id="273" r:id="rId10"/>
    <p:sldId id="274" r:id="rId11"/>
    <p:sldId id="281" r:id="rId12"/>
    <p:sldId id="263" r:id="rId13"/>
    <p:sldId id="266" r:id="rId14"/>
    <p:sldId id="261" r:id="rId15"/>
    <p:sldId id="265" r:id="rId16"/>
    <p:sldId id="258" r:id="rId17"/>
    <p:sldId id="264" r:id="rId18"/>
    <p:sldId id="260" r:id="rId19"/>
    <p:sldId id="275" r:id="rId20"/>
    <p:sldId id="276" r:id="rId21"/>
    <p:sldId id="277" r:id="rId22"/>
    <p:sldId id="282" r:id="rId23"/>
    <p:sldId id="279" r:id="rId24"/>
    <p:sldId id="283" r:id="rId25"/>
    <p:sldId id="280" r:id="rId26"/>
    <p:sldId id="278" r:id="rId2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E3E601"/>
    <a:srgbClr val="FD4F08"/>
    <a:srgbClr val="0399CB"/>
    <a:srgbClr val="FF0711"/>
    <a:srgbClr val="F80E51"/>
    <a:srgbClr val="2FD2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4660"/>
  </p:normalViewPr>
  <p:slideViewPr>
    <p:cSldViewPr>
      <p:cViewPr>
        <p:scale>
          <a:sx n="66" d="100"/>
          <a:sy n="66" d="100"/>
        </p:scale>
        <p:origin x="-1542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3B3A0-02E5-425B-B9EB-A0967D4140BC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D66A1-AD94-4058-9D9E-4F990D265FF6}" type="slidenum">
              <a:rPr lang="ca-ES" smtClean="0"/>
              <a:pPr/>
              <a:t>‹Nº›</a:t>
            </a:fld>
            <a:endParaRPr 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ca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ca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47998-5435-4EF0-8DBA-79EDCABCA0CE}" type="datetimeFigureOut">
              <a:rPr lang="ca-ES" smtClean="0"/>
              <a:pPr/>
              <a:t>16/1/2019</a:t>
            </a:fld>
            <a:endParaRPr lang="ca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D9EF0-D4B5-46FF-A2C8-194D24E46B12}" type="slidenum">
              <a:rPr lang="ca-ES" smtClean="0"/>
              <a:pPr/>
              <a:t>‹Nº›</a:t>
            </a:fld>
            <a:endParaRPr lang="ca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gif"/><Relationship Id="rId3" Type="http://schemas.openxmlformats.org/officeDocument/2006/relationships/image" Target="../media/image46.gif"/><Relationship Id="rId7" Type="http://schemas.openxmlformats.org/officeDocument/2006/relationships/image" Target="../media/image50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Coses%20per%20fer/Extres/Power%20media/Fotos%20TR/Video%20solve.mp4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3 Imagen" descr="Posible portada 2.png"/>
          <p:cNvPicPr>
            <a:picLocks noChangeAspect="1"/>
          </p:cNvPicPr>
          <p:nvPr/>
        </p:nvPicPr>
        <p:blipFill>
          <a:blip r:embed="rId2" cstate="print"/>
          <a:srcRect l="33686" t="16368" b="5047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145" name="WordArt 1"/>
          <p:cNvSpPr>
            <a:spLocks noChangeArrowheads="1" noChangeShapeType="1" noTextEdit="1"/>
          </p:cNvSpPr>
          <p:nvPr/>
        </p:nvSpPr>
        <p:spPr bwMode="auto">
          <a:xfrm>
            <a:off x="1403648" y="620688"/>
            <a:ext cx="6653634" cy="258355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rtl="0"/>
            <a:r>
              <a:rPr lang="ca-ES" sz="36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Programació, disseny i</a:t>
            </a:r>
          </a:p>
          <a:p>
            <a:pPr algn="ctr" rtl="0"/>
            <a:r>
              <a:rPr lang="ca-ES" sz="36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muntatge d'un robot</a:t>
            </a:r>
          </a:p>
          <a:p>
            <a:pPr algn="ctr" rtl="0"/>
            <a:r>
              <a:rPr lang="ca-ES" sz="36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capaç de resoldre</a:t>
            </a:r>
          </a:p>
          <a:p>
            <a:pPr algn="ctr" rtl="0"/>
            <a:r>
              <a:rPr lang="ca-ES" sz="3600" kern="10" spc="0" dirty="0" smtClean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el cub de Rubik</a:t>
            </a:r>
            <a:endParaRPr lang="ca-ES" sz="3600" kern="10" spc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4788024" y="4653136"/>
            <a:ext cx="4032448" cy="16561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a-ES" sz="2400" b="1" dirty="0" smtClean="0"/>
              <a:t>Alumne:</a:t>
            </a:r>
            <a:r>
              <a:rPr lang="ca-ES" sz="2400" dirty="0" smtClean="0"/>
              <a:t>    Pol Marín Gargallo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a-ES" sz="2400" b="1" dirty="0" smtClean="0"/>
              <a:t>Departament:</a:t>
            </a:r>
            <a:r>
              <a:rPr lang="ca-ES" sz="2400" dirty="0" smtClean="0"/>
              <a:t>        Tecnologia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ca-ES" sz="2400" b="1" dirty="0" smtClean="0"/>
              <a:t>Tutor:</a:t>
            </a:r>
            <a:r>
              <a:rPr lang="ca-ES" sz="2400" dirty="0" smtClean="0"/>
              <a:t>   Xavier Damunt Masip</a:t>
            </a:r>
            <a:endParaRPr lang="ca-E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4 Marcador de contenido" descr="7. Configuració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80970" y="2029363"/>
            <a:ext cx="4182059" cy="3667637"/>
          </a:xfrm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a-ES" dirty="0" smtClean="0"/>
              <a:t>El programa</a:t>
            </a:r>
            <a:endParaRPr lang="ca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395536" y="134076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u="sng" dirty="0" smtClean="0"/>
              <a:t>Menú de configuració</a:t>
            </a:r>
            <a:endParaRPr lang="ca-ES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contenido" descr="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Estadística</a:t>
            </a:r>
            <a:endParaRPr lang="ca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r="10255"/>
          <a:stretch>
            <a:fillRect/>
          </a:stretch>
        </p:blipFill>
        <p:spPr bwMode="auto">
          <a:xfrm>
            <a:off x="372145" y="1196752"/>
            <a:ext cx="8399711" cy="3547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CuadroTexto"/>
          <p:cNvSpPr txBox="1"/>
          <p:nvPr/>
        </p:nvSpPr>
        <p:spPr>
          <a:xfrm>
            <a:off x="467544" y="5229200"/>
            <a:ext cx="5544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dirty="0" smtClean="0"/>
              <a:t>- Número de moviments que ha necessitat el programa per resoldre el cub</a:t>
            </a:r>
          </a:p>
          <a:p>
            <a:pPr>
              <a:buFontTx/>
              <a:buChar char="-"/>
            </a:pPr>
            <a:r>
              <a:rPr lang="ca-ES" sz="2000" dirty="0" smtClean="0"/>
              <a:t> 32000 punts (el màxim que admet Excel)</a:t>
            </a:r>
          </a:p>
          <a:p>
            <a:pPr>
              <a:buFontTx/>
              <a:buChar char="-"/>
            </a:pPr>
            <a:r>
              <a:rPr lang="ca-ES" sz="2000" dirty="0" smtClean="0"/>
              <a:t> Mitjana: </a:t>
            </a:r>
            <a:r>
              <a:rPr lang="es-ES" sz="2000" dirty="0" smtClean="0"/>
              <a:t>162,766813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5605" y="4869160"/>
            <a:ext cx="3228423" cy="1726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 smtClean="0"/>
              <a:t>Detecció dels colors del cub</a:t>
            </a:r>
            <a:endParaRPr lang="ca-ES" b="1" dirty="0"/>
          </a:p>
        </p:txBody>
      </p:sp>
      <p:pic>
        <p:nvPicPr>
          <p:cNvPr id="5" name="4 Imagen" descr="cubo-de-rubik-2088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3140968"/>
            <a:ext cx="1997731" cy="2115630"/>
          </a:xfrm>
          <a:prstGeom prst="rect">
            <a:avLst/>
          </a:prstGeom>
        </p:spPr>
      </p:pic>
      <p:pic>
        <p:nvPicPr>
          <p:cNvPr id="6" name="5 Imagen" descr="Movi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3808" y="1700808"/>
            <a:ext cx="2016224" cy="3962581"/>
          </a:xfrm>
          <a:prstGeom prst="rect">
            <a:avLst/>
          </a:prstGeom>
        </p:spPr>
      </p:pic>
      <p:pic>
        <p:nvPicPr>
          <p:cNvPr id="7" name="Picture 2" descr="https://revistadigital.inesem.es/informatica-y-tics/files/2015/10/inesem-java-1024x768.jpg"/>
          <p:cNvPicPr>
            <a:picLocks noChangeAspect="1" noChangeArrowheads="1"/>
          </p:cNvPicPr>
          <p:nvPr/>
        </p:nvPicPr>
        <p:blipFill>
          <a:blip r:embed="rId5" cstate="print"/>
          <a:srcRect l="23061" r="19836"/>
          <a:stretch>
            <a:fillRect/>
          </a:stretch>
        </p:blipFill>
        <p:spPr bwMode="auto">
          <a:xfrm>
            <a:off x="6588224" y="3861048"/>
            <a:ext cx="1800000" cy="2364145"/>
          </a:xfrm>
          <a:prstGeom prst="rect">
            <a:avLst/>
          </a:prstGeom>
          <a:noFill/>
        </p:spPr>
      </p:pic>
      <p:pic>
        <p:nvPicPr>
          <p:cNvPr id="8" name="Picture 4" descr="Resultado de imagen de office le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8223" y="1628799"/>
            <a:ext cx="1800000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Espectre de colors</a:t>
            </a:r>
            <a:endParaRPr lang="ca-ES" dirty="0"/>
          </a:p>
        </p:txBody>
      </p:sp>
      <p:pic>
        <p:nvPicPr>
          <p:cNvPr id="7" name="6 Imagen" descr="cubs cares per a detecció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5013176"/>
            <a:ext cx="5760640" cy="1133241"/>
          </a:xfrm>
          <a:prstGeom prst="rect">
            <a:avLst/>
          </a:prstGeom>
        </p:spPr>
      </p:pic>
      <p:pic>
        <p:nvPicPr>
          <p:cNvPr id="8" name="7 Imagen" descr="Detecció colo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32240" y="1268760"/>
            <a:ext cx="2095500" cy="3000375"/>
          </a:xfrm>
          <a:prstGeom prst="rect">
            <a:avLst/>
          </a:prstGeom>
        </p:spPr>
      </p:pic>
      <p:pic>
        <p:nvPicPr>
          <p:cNvPr id="9" name="8 Imagen" descr="Screenshot_2018-12-07-21-06-4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9552" y="1484784"/>
            <a:ext cx="2254560" cy="4509120"/>
          </a:xfrm>
          <a:prstGeom prst="rect">
            <a:avLst/>
          </a:prstGeom>
        </p:spPr>
      </p:pic>
      <p:sp>
        <p:nvSpPr>
          <p:cNvPr id="11" name="10 Flecha arriba"/>
          <p:cNvSpPr/>
          <p:nvPr/>
        </p:nvSpPr>
        <p:spPr>
          <a:xfrm>
            <a:off x="5652120" y="4221088"/>
            <a:ext cx="1224136" cy="64807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2" name="11 Flecha doblada"/>
          <p:cNvSpPr/>
          <p:nvPr/>
        </p:nvSpPr>
        <p:spPr>
          <a:xfrm rot="4715488">
            <a:off x="2973509" y="4278781"/>
            <a:ext cx="648072" cy="6480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>
              <a:solidFill>
                <a:schemeClr val="tx1"/>
              </a:solidFill>
            </a:endParaRPr>
          </a:p>
        </p:txBody>
      </p:sp>
      <p:pic>
        <p:nvPicPr>
          <p:cNvPr id="13" name="12 Imagen" descr="9.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1772816"/>
            <a:ext cx="1486501" cy="2058232"/>
          </a:xfrm>
          <a:prstGeom prst="rect">
            <a:avLst/>
          </a:prstGeom>
        </p:spPr>
      </p:pic>
      <p:sp>
        <p:nvSpPr>
          <p:cNvPr id="14" name="13 Cruz"/>
          <p:cNvSpPr/>
          <p:nvPr/>
        </p:nvSpPr>
        <p:spPr>
          <a:xfrm>
            <a:off x="6228184" y="2564904"/>
            <a:ext cx="360040" cy="360040"/>
          </a:xfrm>
          <a:prstGeom prst="plus">
            <a:avLst>
              <a:gd name="adj" fmla="val 408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10 Imagen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8 Imagen" descr="grafica.PNG"/>
          <p:cNvPicPr>
            <a:picLocks noChangeAspect="1"/>
          </p:cNvPicPr>
          <p:nvPr/>
        </p:nvPicPr>
        <p:blipFill>
          <a:blip r:embed="rId3" cstate="print"/>
          <a:srcRect t="-2509" b="-2509"/>
          <a:stretch>
            <a:fillRect/>
          </a:stretch>
        </p:blipFill>
        <p:spPr>
          <a:xfrm>
            <a:off x="965572" y="1196752"/>
            <a:ext cx="7212857" cy="3672408"/>
          </a:xfrm>
          <a:prstGeom prst="rect">
            <a:avLst/>
          </a:prstGeom>
        </p:spPr>
      </p:pic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a-ES" dirty="0" smtClean="0"/>
              <a:t>Espectre de colors</a:t>
            </a:r>
            <a:endParaRPr lang="ca-ES" dirty="0"/>
          </a:p>
        </p:txBody>
      </p:sp>
      <p:sp>
        <p:nvSpPr>
          <p:cNvPr id="12" name="11 Elipse"/>
          <p:cNvSpPr/>
          <p:nvPr/>
        </p:nvSpPr>
        <p:spPr>
          <a:xfrm>
            <a:off x="1475656" y="4869160"/>
            <a:ext cx="576064" cy="5760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12 Elipse"/>
          <p:cNvSpPr/>
          <p:nvPr/>
        </p:nvSpPr>
        <p:spPr>
          <a:xfrm>
            <a:off x="2627784" y="4869160"/>
            <a:ext cx="576064" cy="576064"/>
          </a:xfrm>
          <a:prstGeom prst="ellipse">
            <a:avLst/>
          </a:prstGeom>
          <a:solidFill>
            <a:srgbClr val="2FD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13 Elipse"/>
          <p:cNvSpPr/>
          <p:nvPr/>
        </p:nvSpPr>
        <p:spPr>
          <a:xfrm>
            <a:off x="3779912" y="4869160"/>
            <a:ext cx="576064" cy="576064"/>
          </a:xfrm>
          <a:prstGeom prst="ellipse">
            <a:avLst/>
          </a:prstGeom>
          <a:solidFill>
            <a:srgbClr val="FF071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5" name="14 Elipse"/>
          <p:cNvSpPr/>
          <p:nvPr/>
        </p:nvSpPr>
        <p:spPr>
          <a:xfrm>
            <a:off x="5004048" y="4869160"/>
            <a:ext cx="576064" cy="576064"/>
          </a:xfrm>
          <a:prstGeom prst="ellipse">
            <a:avLst/>
          </a:prstGeom>
          <a:solidFill>
            <a:srgbClr val="0399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6" name="15 Elipse"/>
          <p:cNvSpPr/>
          <p:nvPr/>
        </p:nvSpPr>
        <p:spPr>
          <a:xfrm>
            <a:off x="6156176" y="4869160"/>
            <a:ext cx="576064" cy="576064"/>
          </a:xfrm>
          <a:prstGeom prst="ellipse">
            <a:avLst/>
          </a:prstGeom>
          <a:solidFill>
            <a:srgbClr val="FD4F0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7" name="16 Elipse"/>
          <p:cNvSpPr/>
          <p:nvPr/>
        </p:nvSpPr>
        <p:spPr>
          <a:xfrm>
            <a:off x="7308304" y="4869160"/>
            <a:ext cx="576064" cy="576064"/>
          </a:xfrm>
          <a:prstGeom prst="ellipse">
            <a:avLst/>
          </a:prstGeom>
          <a:solidFill>
            <a:srgbClr val="E3E6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graphicFrame>
        <p:nvGraphicFramePr>
          <p:cNvPr id="18" name="17 Tabla"/>
          <p:cNvGraphicFramePr>
            <a:graphicFrameLocks noGrp="1"/>
          </p:cNvGraphicFramePr>
          <p:nvPr/>
        </p:nvGraphicFramePr>
        <p:xfrm>
          <a:off x="323526" y="5517232"/>
          <a:ext cx="792088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2"/>
                <a:gridCol w="1296144"/>
                <a:gridCol w="1152128"/>
                <a:gridCol w="1224136"/>
                <a:gridCol w="1152128"/>
                <a:gridCol w="1244709"/>
                <a:gridCol w="1131554"/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ca-ES" b="1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140 –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 – 149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180 –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 – 120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180 –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150</a:t>
                      </a:r>
                      <a:r>
                        <a:rPr lang="ca-ES" b="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–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ca-ES" b="1" dirty="0" smtClean="0">
                          <a:solidFill>
                            <a:srgbClr val="00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</a:t>
                      </a:r>
                      <a:endParaRPr lang="ca-ES" b="1" dirty="0">
                        <a:solidFill>
                          <a:srgbClr val="00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175 –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140 –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 – 60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100 –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61– 175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200 –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ca-ES" b="1" dirty="0" smtClean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</a:t>
                      </a:r>
                      <a:endParaRPr lang="ca-ES" b="1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175 –</a:t>
                      </a:r>
                      <a:r>
                        <a:rPr lang="ca-ES" b="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 – 120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 – 110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170 – 255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0 -60</a:t>
                      </a:r>
                      <a:endParaRPr lang="ca-ES" b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0 - 30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Espectre de colors</a:t>
            </a:r>
            <a:endParaRPr lang="ca-ES" dirty="0"/>
          </a:p>
        </p:txBody>
      </p:sp>
      <p:pic>
        <p:nvPicPr>
          <p:cNvPr id="4" name="3 Imagen" descr="Blanc GIF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1495772"/>
            <a:ext cx="3810000" cy="438150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2699792" y="5949280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b="1" dirty="0" smtClean="0"/>
              <a:t>Blanc</a:t>
            </a:r>
            <a:endParaRPr lang="ca-E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5" name="14 Grupo"/>
          <p:cNvGrpSpPr/>
          <p:nvPr/>
        </p:nvGrpSpPr>
        <p:grpSpPr>
          <a:xfrm>
            <a:off x="1027512" y="1339527"/>
            <a:ext cx="7088976" cy="5113809"/>
            <a:chOff x="1371456" y="1339527"/>
            <a:chExt cx="7088976" cy="5113809"/>
          </a:xfrm>
        </p:grpSpPr>
        <p:grpSp>
          <p:nvGrpSpPr>
            <p:cNvPr id="12" name="11 Grupo"/>
            <p:cNvGrpSpPr/>
            <p:nvPr/>
          </p:nvGrpSpPr>
          <p:grpSpPr>
            <a:xfrm>
              <a:off x="1371456" y="1339527"/>
              <a:ext cx="1904400" cy="5113809"/>
              <a:chOff x="1371456" y="1339527"/>
              <a:chExt cx="1904400" cy="5113809"/>
            </a:xfrm>
          </p:grpSpPr>
          <p:pic>
            <p:nvPicPr>
              <p:cNvPr id="4" name="3 Imagen" descr="ezgif.com-gif-maker.gif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71456" y="1339527"/>
                <a:ext cx="1904400" cy="2190060"/>
              </a:xfrm>
              <a:prstGeom prst="rect">
                <a:avLst/>
              </a:prstGeom>
            </p:spPr>
          </p:pic>
          <p:pic>
            <p:nvPicPr>
              <p:cNvPr id="6" name="5 Imagen" descr="Taronges.gif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456" y="4405631"/>
                <a:ext cx="1357200" cy="2047705"/>
              </a:xfrm>
              <a:prstGeom prst="rect">
                <a:avLst/>
              </a:prstGeom>
            </p:spPr>
          </p:pic>
        </p:grpSp>
        <p:grpSp>
          <p:nvGrpSpPr>
            <p:cNvPr id="14" name="13 Grupo"/>
            <p:cNvGrpSpPr/>
            <p:nvPr/>
          </p:nvGrpSpPr>
          <p:grpSpPr>
            <a:xfrm>
              <a:off x="6460112" y="1339527"/>
              <a:ext cx="2000320" cy="5113809"/>
              <a:chOff x="6156176" y="1339527"/>
              <a:chExt cx="2000320" cy="5113809"/>
            </a:xfrm>
          </p:grpSpPr>
          <p:pic>
            <p:nvPicPr>
              <p:cNvPr id="7" name="6 Imagen" descr="Groc.gif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70896" y="4691544"/>
                <a:ext cx="1785600" cy="1761792"/>
              </a:xfrm>
              <a:prstGeom prst="rect">
                <a:avLst/>
              </a:prstGeom>
            </p:spPr>
          </p:pic>
          <p:pic>
            <p:nvPicPr>
              <p:cNvPr id="8" name="7 Imagen" descr="Blaus.gif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56176" y="1339527"/>
                <a:ext cx="2000320" cy="3214800"/>
              </a:xfrm>
              <a:prstGeom prst="rect">
                <a:avLst/>
              </a:prstGeom>
            </p:spPr>
          </p:pic>
        </p:grpSp>
        <p:grpSp>
          <p:nvGrpSpPr>
            <p:cNvPr id="13" name="12 Grupo"/>
            <p:cNvGrpSpPr/>
            <p:nvPr/>
          </p:nvGrpSpPr>
          <p:grpSpPr>
            <a:xfrm>
              <a:off x="3513616" y="1339527"/>
              <a:ext cx="2404800" cy="5113809"/>
              <a:chOff x="2915816" y="1339527"/>
              <a:chExt cx="2404800" cy="5113809"/>
            </a:xfrm>
          </p:grpSpPr>
          <p:pic>
            <p:nvPicPr>
              <p:cNvPr id="5" name="4 Imagen" descr="Verds.gif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15816" y="3834247"/>
                <a:ext cx="2404800" cy="2619089"/>
              </a:xfrm>
              <a:prstGeom prst="rect">
                <a:avLst/>
              </a:prstGeom>
            </p:spPr>
          </p:pic>
          <p:pic>
            <p:nvPicPr>
              <p:cNvPr id="9" name="8 Imagen" descr="Vermells.gif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63016" y="1339527"/>
                <a:ext cx="1310400" cy="1858385"/>
              </a:xfrm>
              <a:prstGeom prst="rect">
                <a:avLst/>
              </a:prstGeom>
            </p:spPr>
          </p:pic>
        </p:grpSp>
      </p:grpSp>
      <p:sp>
        <p:nvSpPr>
          <p:cNvPr id="1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a-ES" dirty="0" smtClean="0"/>
              <a:t>Espectre de colors</a:t>
            </a:r>
            <a:endParaRPr lang="ca-ES" dirty="0"/>
          </a:p>
        </p:txBody>
      </p:sp>
      <p:sp>
        <p:nvSpPr>
          <p:cNvPr id="17" name="16 CuadroTexto"/>
          <p:cNvSpPr txBox="1"/>
          <p:nvPr/>
        </p:nvSpPr>
        <p:spPr>
          <a:xfrm>
            <a:off x="1043608" y="35010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/>
              <a:t>Blanc</a:t>
            </a:r>
            <a:endParaRPr lang="ca-ES" dirty="0"/>
          </a:p>
        </p:txBody>
      </p:sp>
      <p:sp>
        <p:nvSpPr>
          <p:cNvPr id="18" name="17 CuadroTexto"/>
          <p:cNvSpPr txBox="1"/>
          <p:nvPr/>
        </p:nvSpPr>
        <p:spPr>
          <a:xfrm>
            <a:off x="3707904" y="313167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/>
              <a:t>Vermell</a:t>
            </a:r>
            <a:endParaRPr lang="ca-ES" dirty="0"/>
          </a:p>
        </p:txBody>
      </p:sp>
      <p:sp>
        <p:nvSpPr>
          <p:cNvPr id="19" name="18 CuadroTexto"/>
          <p:cNvSpPr txBox="1"/>
          <p:nvPr/>
        </p:nvSpPr>
        <p:spPr>
          <a:xfrm>
            <a:off x="6948264" y="98072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dirty="0" smtClean="0"/>
              <a:t>Blau</a:t>
            </a:r>
            <a:endParaRPr lang="ca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452320" y="61653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/>
              <a:t>Groc</a:t>
            </a:r>
            <a:endParaRPr lang="ca-ES" dirty="0"/>
          </a:p>
        </p:txBody>
      </p:sp>
      <p:sp>
        <p:nvSpPr>
          <p:cNvPr id="21" name="20 CuadroTexto"/>
          <p:cNvSpPr txBox="1"/>
          <p:nvPr/>
        </p:nvSpPr>
        <p:spPr>
          <a:xfrm>
            <a:off x="3491880" y="35010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/>
              <a:t>Verd</a:t>
            </a:r>
            <a:endParaRPr lang="ca-ES" dirty="0"/>
          </a:p>
        </p:txBody>
      </p:sp>
      <p:sp>
        <p:nvSpPr>
          <p:cNvPr id="22" name="21 CuadroTexto"/>
          <p:cNvSpPr txBox="1"/>
          <p:nvPr/>
        </p:nvSpPr>
        <p:spPr>
          <a:xfrm>
            <a:off x="1043608" y="406778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 smtClean="0"/>
              <a:t>Taronja</a:t>
            </a:r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 smtClean="0"/>
              <a:t>Resolució física</a:t>
            </a:r>
            <a:endParaRPr lang="ca-ES" b="1" dirty="0"/>
          </a:p>
        </p:txBody>
      </p:sp>
      <p:pic>
        <p:nvPicPr>
          <p:cNvPr id="4" name="3 Marcador de contenido" descr="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</p:spPr>
      </p:pic>
      <p:pic>
        <p:nvPicPr>
          <p:cNvPr id="5" name="4 Imagen" descr="cubo-de-rubik-2088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2420888"/>
            <a:ext cx="1987912" cy="2105230"/>
          </a:xfrm>
          <a:prstGeom prst="rect">
            <a:avLst/>
          </a:prstGeom>
        </p:spPr>
      </p:pic>
      <p:pic>
        <p:nvPicPr>
          <p:cNvPr id="6" name="5 Imagen" descr="Foto stepp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4149080"/>
            <a:ext cx="2548246" cy="2459475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Resolució mecànica </a:t>
            </a:r>
            <a:r>
              <a:rPr kumimoji="0" lang="ca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del </a:t>
            </a:r>
            <a:r>
              <a:rPr kumimoji="0" lang="ca-E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cub físic</a:t>
            </a:r>
            <a:endParaRPr kumimoji="0" lang="ca-E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1916832"/>
            <a:ext cx="2592288" cy="1764196"/>
          </a:xfrm>
          <a:prstGeom prst="rect">
            <a:avLst/>
          </a:prstGeom>
          <a:noFill/>
        </p:spPr>
      </p:pic>
      <p:pic>
        <p:nvPicPr>
          <p:cNvPr id="8" name="7 Imagen" descr="Captura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584" y="1484784"/>
            <a:ext cx="1923888" cy="242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8 Imagen" descr="Estructur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52120" y="4509120"/>
            <a:ext cx="2808000" cy="1868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a-ES" dirty="0" smtClean="0"/>
              <a:t>Muntatge i circuit</a:t>
            </a:r>
            <a:endParaRPr lang="ca-ES" dirty="0"/>
          </a:p>
        </p:txBody>
      </p:sp>
      <p:sp>
        <p:nvSpPr>
          <p:cNvPr id="4" name="3 CuadroTexto"/>
          <p:cNvSpPr txBox="1"/>
          <p:nvPr/>
        </p:nvSpPr>
        <p:spPr>
          <a:xfrm>
            <a:off x="395536" y="134076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u="sng" dirty="0" smtClean="0"/>
              <a:t>Arduino i motors</a:t>
            </a:r>
            <a:endParaRPr lang="ca-ES" sz="2000" b="1" u="sng" dirty="0"/>
          </a:p>
        </p:txBody>
      </p:sp>
      <p:pic>
        <p:nvPicPr>
          <p:cNvPr id="5" name="4 Imagen" descr="2018-12-0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2514" y="1796835"/>
            <a:ext cx="7478973" cy="4872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3 Marcador de contenido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a-E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Muntatge i circuit</a:t>
            </a:r>
            <a:endParaRPr kumimoji="0" lang="ca-E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95536" y="134076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u="sng" dirty="0" smtClean="0"/>
              <a:t>Drivers</a:t>
            </a:r>
            <a:endParaRPr lang="ca-ES" sz="2000" b="1" u="sng" dirty="0"/>
          </a:p>
        </p:txBody>
      </p:sp>
      <p:pic>
        <p:nvPicPr>
          <p:cNvPr id="7" name="6 Imagen" descr="20181213_161013.jpg"/>
          <p:cNvPicPr>
            <a:picLocks noChangeAspect="1"/>
          </p:cNvPicPr>
          <p:nvPr/>
        </p:nvPicPr>
        <p:blipFill>
          <a:blip r:embed="rId3" cstate="print"/>
          <a:srcRect l="23139" t="18511" r="22871" b="21842"/>
          <a:stretch>
            <a:fillRect/>
          </a:stretch>
        </p:blipFill>
        <p:spPr>
          <a:xfrm>
            <a:off x="422849" y="2130798"/>
            <a:ext cx="4869231" cy="4034506"/>
          </a:xfrm>
          <a:prstGeom prst="rect">
            <a:avLst/>
          </a:prstGeom>
        </p:spPr>
      </p:pic>
      <p:pic>
        <p:nvPicPr>
          <p:cNvPr id="9" name="8 Imagen" descr="IMG_20181212_101647_729.jpg"/>
          <p:cNvPicPr>
            <a:picLocks noChangeAspect="1"/>
          </p:cNvPicPr>
          <p:nvPr/>
        </p:nvPicPr>
        <p:blipFill>
          <a:blip r:embed="rId4" cstate="print"/>
          <a:srcRect l="11329" t="6300" r="9367" b="32150"/>
          <a:stretch>
            <a:fillRect/>
          </a:stretch>
        </p:blipFill>
        <p:spPr>
          <a:xfrm>
            <a:off x="6084168" y="1700808"/>
            <a:ext cx="2520000" cy="2637885"/>
          </a:xfrm>
          <a:prstGeom prst="rect">
            <a:avLst/>
          </a:prstGeom>
        </p:spPr>
      </p:pic>
      <p:pic>
        <p:nvPicPr>
          <p:cNvPr id="10" name="9 Imagen" descr="20181212_200947.jpg"/>
          <p:cNvPicPr>
            <a:picLocks noChangeAspect="1"/>
          </p:cNvPicPr>
          <p:nvPr/>
        </p:nvPicPr>
        <p:blipFill>
          <a:blip r:embed="rId5" cstate="print"/>
          <a:srcRect l="30313" t="15350" r="29525" b="50000"/>
          <a:stretch>
            <a:fillRect/>
          </a:stretch>
        </p:blipFill>
        <p:spPr>
          <a:xfrm>
            <a:off x="6084168" y="4581127"/>
            <a:ext cx="2520000" cy="1630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Fons power poin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4 CuadroTexto"/>
          <p:cNvSpPr txBox="1"/>
          <p:nvPr/>
        </p:nvSpPr>
        <p:spPr>
          <a:xfrm>
            <a:off x="251520" y="2636912"/>
            <a:ext cx="2376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200" b="1" dirty="0" smtClean="0"/>
              <a:t>Detecció dels colors del cub</a:t>
            </a:r>
            <a:endParaRPr lang="ca-ES" sz="3200" b="1" dirty="0"/>
          </a:p>
        </p:txBody>
      </p:sp>
      <p:sp>
        <p:nvSpPr>
          <p:cNvPr id="6" name="5 CuadroTexto"/>
          <p:cNvSpPr txBox="1"/>
          <p:nvPr/>
        </p:nvSpPr>
        <p:spPr>
          <a:xfrm>
            <a:off x="2987824" y="2276872"/>
            <a:ext cx="3240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4800" b="1" dirty="0" smtClean="0"/>
              <a:t>Resolució virtual</a:t>
            </a:r>
          </a:p>
          <a:p>
            <a:pPr algn="ctr"/>
            <a:r>
              <a:rPr lang="ca-ES" sz="4800" b="1" dirty="0" smtClean="0"/>
              <a:t>del cub</a:t>
            </a:r>
            <a:endParaRPr lang="ca-ES" sz="4800" b="1" dirty="0"/>
          </a:p>
        </p:txBody>
      </p:sp>
      <p:pic>
        <p:nvPicPr>
          <p:cNvPr id="8" name="7 Imagen" descr="cubo-de-rubik-2088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5536" y="980728"/>
            <a:ext cx="883937" cy="936104"/>
          </a:xfrm>
          <a:prstGeom prst="rect">
            <a:avLst/>
          </a:prstGeom>
        </p:spPr>
      </p:pic>
      <p:pic>
        <p:nvPicPr>
          <p:cNvPr id="9" name="8 Imagen" descr="Movi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657" y="404664"/>
            <a:ext cx="878095" cy="1725762"/>
          </a:xfrm>
          <a:prstGeom prst="rect">
            <a:avLst/>
          </a:prstGeom>
        </p:spPr>
      </p:pic>
      <p:sp>
        <p:nvSpPr>
          <p:cNvPr id="11" name="10 Flecha curvada hacia arriba"/>
          <p:cNvSpPr/>
          <p:nvPr/>
        </p:nvSpPr>
        <p:spPr>
          <a:xfrm rot="1161885">
            <a:off x="2195736" y="4762377"/>
            <a:ext cx="1152128" cy="432048"/>
          </a:xfrm>
          <a:prstGeom prst="curvedUpArrow">
            <a:avLst>
              <a:gd name="adj1" fmla="val 58155"/>
              <a:gd name="adj2" fmla="val 122206"/>
              <a:gd name="adj3" fmla="val 4068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tx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6516216" y="2852936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600" b="1" dirty="0" smtClean="0"/>
              <a:t>Resolució </a:t>
            </a:r>
            <a:r>
              <a:rPr lang="ca-ES" sz="3600" b="1" dirty="0" smtClean="0"/>
              <a:t>mecànica</a:t>
            </a:r>
            <a:endParaRPr lang="ca-ES" sz="3600" b="1" dirty="0"/>
          </a:p>
        </p:txBody>
      </p:sp>
      <p:pic>
        <p:nvPicPr>
          <p:cNvPr id="17" name="16 Imagen" descr="Ordenador cubo 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5856" y="5016200"/>
            <a:ext cx="1591044" cy="1260000"/>
          </a:xfrm>
          <a:prstGeom prst="rect">
            <a:avLst/>
          </a:prstGeom>
        </p:spPr>
      </p:pic>
      <p:pic>
        <p:nvPicPr>
          <p:cNvPr id="18" name="17 Imagen" descr="Ordenador cub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0069" y="5013176"/>
            <a:ext cx="1591050" cy="1260000"/>
          </a:xfrm>
          <a:prstGeom prst="rect">
            <a:avLst/>
          </a:prstGeom>
        </p:spPr>
      </p:pic>
      <p:sp>
        <p:nvSpPr>
          <p:cNvPr id="20" name="19 Flecha derecha"/>
          <p:cNvSpPr/>
          <p:nvPr/>
        </p:nvSpPr>
        <p:spPr>
          <a:xfrm>
            <a:off x="4860032" y="5373216"/>
            <a:ext cx="432048" cy="3600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1" name="20 Imagen" descr="cubo-de-rubik-2088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6296" y="980728"/>
            <a:ext cx="1189784" cy="1260000"/>
          </a:xfrm>
          <a:prstGeom prst="rect">
            <a:avLst/>
          </a:prstGeom>
        </p:spPr>
      </p:pic>
      <p:sp>
        <p:nvSpPr>
          <p:cNvPr id="22" name="21 Flecha curvada hacia arriba"/>
          <p:cNvSpPr/>
          <p:nvPr/>
        </p:nvSpPr>
        <p:spPr>
          <a:xfrm rot="1161885" flipV="1">
            <a:off x="5910000" y="1748478"/>
            <a:ext cx="1235232" cy="463212"/>
          </a:xfrm>
          <a:prstGeom prst="curvedUpArrow">
            <a:avLst>
              <a:gd name="adj1" fmla="val 58155"/>
              <a:gd name="adj2" fmla="val 122206"/>
              <a:gd name="adj3" fmla="val 40685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tx1"/>
              </a:solidFill>
            </a:endParaRPr>
          </a:p>
        </p:txBody>
      </p:sp>
      <p:sp>
        <p:nvSpPr>
          <p:cNvPr id="23" name="22 Forma libre"/>
          <p:cNvSpPr/>
          <p:nvPr/>
        </p:nvSpPr>
        <p:spPr>
          <a:xfrm>
            <a:off x="8460432" y="1196752"/>
            <a:ext cx="142875" cy="60325"/>
          </a:xfrm>
          <a:custGeom>
            <a:avLst/>
            <a:gdLst>
              <a:gd name="connsiteX0" fmla="*/ 0 w 142875"/>
              <a:gd name="connsiteY0" fmla="*/ 60325 h 60325"/>
              <a:gd name="connsiteX1" fmla="*/ 142875 w 142875"/>
              <a:gd name="connsiteY1" fmla="*/ 41275 h 60325"/>
              <a:gd name="connsiteX2" fmla="*/ 120650 w 142875"/>
              <a:gd name="connsiteY2" fmla="*/ 0 h 60325"/>
              <a:gd name="connsiteX3" fmla="*/ 0 w 142875"/>
              <a:gd name="connsiteY3" fmla="*/ 60325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" h="60325">
                <a:moveTo>
                  <a:pt x="0" y="60325"/>
                </a:moveTo>
                <a:lnTo>
                  <a:pt x="142875" y="41275"/>
                </a:lnTo>
                <a:lnTo>
                  <a:pt x="120650" y="0"/>
                </a:lnTo>
                <a:lnTo>
                  <a:pt x="0" y="60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4" name="23 Forma libre"/>
          <p:cNvSpPr/>
          <p:nvPr/>
        </p:nvSpPr>
        <p:spPr>
          <a:xfrm rot="1643576">
            <a:off x="8478410" y="1520635"/>
            <a:ext cx="185933" cy="123466"/>
          </a:xfrm>
          <a:custGeom>
            <a:avLst/>
            <a:gdLst>
              <a:gd name="connsiteX0" fmla="*/ 0 w 142875"/>
              <a:gd name="connsiteY0" fmla="*/ 60325 h 60325"/>
              <a:gd name="connsiteX1" fmla="*/ 142875 w 142875"/>
              <a:gd name="connsiteY1" fmla="*/ 41275 h 60325"/>
              <a:gd name="connsiteX2" fmla="*/ 120650 w 142875"/>
              <a:gd name="connsiteY2" fmla="*/ 0 h 60325"/>
              <a:gd name="connsiteX3" fmla="*/ 0 w 142875"/>
              <a:gd name="connsiteY3" fmla="*/ 60325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" h="60325">
                <a:moveTo>
                  <a:pt x="0" y="60325"/>
                </a:moveTo>
                <a:lnTo>
                  <a:pt x="142875" y="41275"/>
                </a:lnTo>
                <a:lnTo>
                  <a:pt x="120650" y="0"/>
                </a:lnTo>
                <a:lnTo>
                  <a:pt x="0" y="60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5" name="24 Forma libre"/>
          <p:cNvSpPr/>
          <p:nvPr/>
        </p:nvSpPr>
        <p:spPr>
          <a:xfrm rot="3101878">
            <a:off x="8374344" y="1865503"/>
            <a:ext cx="285955" cy="102656"/>
          </a:xfrm>
          <a:custGeom>
            <a:avLst/>
            <a:gdLst>
              <a:gd name="connsiteX0" fmla="*/ 0 w 142875"/>
              <a:gd name="connsiteY0" fmla="*/ 60325 h 60325"/>
              <a:gd name="connsiteX1" fmla="*/ 142875 w 142875"/>
              <a:gd name="connsiteY1" fmla="*/ 41275 h 60325"/>
              <a:gd name="connsiteX2" fmla="*/ 120650 w 142875"/>
              <a:gd name="connsiteY2" fmla="*/ 0 h 60325"/>
              <a:gd name="connsiteX3" fmla="*/ 0 w 142875"/>
              <a:gd name="connsiteY3" fmla="*/ 60325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" h="60325">
                <a:moveTo>
                  <a:pt x="0" y="60325"/>
                </a:moveTo>
                <a:lnTo>
                  <a:pt x="142875" y="41275"/>
                </a:lnTo>
                <a:lnTo>
                  <a:pt x="120650" y="0"/>
                </a:lnTo>
                <a:lnTo>
                  <a:pt x="0" y="60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6" name="25 Forma libre"/>
          <p:cNvSpPr/>
          <p:nvPr/>
        </p:nvSpPr>
        <p:spPr>
          <a:xfrm rot="4215080">
            <a:off x="8081481" y="2180121"/>
            <a:ext cx="142875" cy="60325"/>
          </a:xfrm>
          <a:custGeom>
            <a:avLst/>
            <a:gdLst>
              <a:gd name="connsiteX0" fmla="*/ 0 w 142875"/>
              <a:gd name="connsiteY0" fmla="*/ 60325 h 60325"/>
              <a:gd name="connsiteX1" fmla="*/ 142875 w 142875"/>
              <a:gd name="connsiteY1" fmla="*/ 41275 h 60325"/>
              <a:gd name="connsiteX2" fmla="*/ 120650 w 142875"/>
              <a:gd name="connsiteY2" fmla="*/ 0 h 60325"/>
              <a:gd name="connsiteX3" fmla="*/ 0 w 142875"/>
              <a:gd name="connsiteY3" fmla="*/ 60325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" h="60325">
                <a:moveTo>
                  <a:pt x="0" y="60325"/>
                </a:moveTo>
                <a:lnTo>
                  <a:pt x="142875" y="41275"/>
                </a:lnTo>
                <a:lnTo>
                  <a:pt x="120650" y="0"/>
                </a:lnTo>
                <a:lnTo>
                  <a:pt x="0" y="60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7" name="26 Forma libre"/>
          <p:cNvSpPr/>
          <p:nvPr/>
        </p:nvSpPr>
        <p:spPr>
          <a:xfrm rot="19773357">
            <a:off x="8259088" y="867740"/>
            <a:ext cx="149292" cy="98566"/>
          </a:xfrm>
          <a:custGeom>
            <a:avLst/>
            <a:gdLst>
              <a:gd name="connsiteX0" fmla="*/ 0 w 142875"/>
              <a:gd name="connsiteY0" fmla="*/ 60325 h 60325"/>
              <a:gd name="connsiteX1" fmla="*/ 142875 w 142875"/>
              <a:gd name="connsiteY1" fmla="*/ 41275 h 60325"/>
              <a:gd name="connsiteX2" fmla="*/ 120650 w 142875"/>
              <a:gd name="connsiteY2" fmla="*/ 0 h 60325"/>
              <a:gd name="connsiteX3" fmla="*/ 0 w 142875"/>
              <a:gd name="connsiteY3" fmla="*/ 60325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875" h="60325">
                <a:moveTo>
                  <a:pt x="0" y="60325"/>
                </a:moveTo>
                <a:lnTo>
                  <a:pt x="142875" y="41275"/>
                </a:lnTo>
                <a:lnTo>
                  <a:pt x="120650" y="0"/>
                </a:lnTo>
                <a:lnTo>
                  <a:pt x="0" y="603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8" name="27 Forma libre"/>
          <p:cNvSpPr/>
          <p:nvPr/>
        </p:nvSpPr>
        <p:spPr>
          <a:xfrm>
            <a:off x="7452320" y="836712"/>
            <a:ext cx="130969" cy="197643"/>
          </a:xfrm>
          <a:custGeom>
            <a:avLst/>
            <a:gdLst>
              <a:gd name="connsiteX0" fmla="*/ 47625 w 130969"/>
              <a:gd name="connsiteY0" fmla="*/ 197643 h 197643"/>
              <a:gd name="connsiteX1" fmla="*/ 0 w 130969"/>
              <a:gd name="connsiteY1" fmla="*/ 0 h 197643"/>
              <a:gd name="connsiteX2" fmla="*/ 130969 w 130969"/>
              <a:gd name="connsiteY2" fmla="*/ 59531 h 197643"/>
              <a:gd name="connsiteX3" fmla="*/ 47625 w 130969"/>
              <a:gd name="connsiteY3" fmla="*/ 197643 h 197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969" h="197643">
                <a:moveTo>
                  <a:pt x="47625" y="197643"/>
                </a:moveTo>
                <a:lnTo>
                  <a:pt x="0" y="0"/>
                </a:lnTo>
                <a:lnTo>
                  <a:pt x="130969" y="59531"/>
                </a:lnTo>
                <a:lnTo>
                  <a:pt x="47625" y="1976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0" name="29 Forma libre"/>
          <p:cNvSpPr/>
          <p:nvPr/>
        </p:nvSpPr>
        <p:spPr>
          <a:xfrm>
            <a:off x="7956376" y="692696"/>
            <a:ext cx="100013" cy="261938"/>
          </a:xfrm>
          <a:custGeom>
            <a:avLst/>
            <a:gdLst>
              <a:gd name="connsiteX0" fmla="*/ 0 w 100013"/>
              <a:gd name="connsiteY0" fmla="*/ 69057 h 261938"/>
              <a:gd name="connsiteX1" fmla="*/ 23813 w 100013"/>
              <a:gd name="connsiteY1" fmla="*/ 261938 h 261938"/>
              <a:gd name="connsiteX2" fmla="*/ 100013 w 100013"/>
              <a:gd name="connsiteY2" fmla="*/ 0 h 261938"/>
              <a:gd name="connsiteX3" fmla="*/ 0 w 100013"/>
              <a:gd name="connsiteY3" fmla="*/ 69057 h 26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3" h="261938">
                <a:moveTo>
                  <a:pt x="0" y="69057"/>
                </a:moveTo>
                <a:lnTo>
                  <a:pt x="23813" y="261938"/>
                </a:lnTo>
                <a:lnTo>
                  <a:pt x="100013" y="0"/>
                </a:lnTo>
                <a:lnTo>
                  <a:pt x="0" y="690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1" name="30 Forma libre"/>
          <p:cNvSpPr/>
          <p:nvPr/>
        </p:nvSpPr>
        <p:spPr>
          <a:xfrm>
            <a:off x="7020272" y="1052736"/>
            <a:ext cx="157162" cy="100013"/>
          </a:xfrm>
          <a:custGeom>
            <a:avLst/>
            <a:gdLst>
              <a:gd name="connsiteX0" fmla="*/ 0 w 157162"/>
              <a:gd name="connsiteY0" fmla="*/ 0 h 100013"/>
              <a:gd name="connsiteX1" fmla="*/ 157162 w 157162"/>
              <a:gd name="connsiteY1" fmla="*/ 100013 h 100013"/>
              <a:gd name="connsiteX2" fmla="*/ 28575 w 157162"/>
              <a:gd name="connsiteY2" fmla="*/ 85725 h 100013"/>
              <a:gd name="connsiteX3" fmla="*/ 0 w 157162"/>
              <a:gd name="connsiteY3" fmla="*/ 0 h 10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62" h="100013">
                <a:moveTo>
                  <a:pt x="0" y="0"/>
                </a:moveTo>
                <a:lnTo>
                  <a:pt x="157162" y="100013"/>
                </a:lnTo>
                <a:lnTo>
                  <a:pt x="28575" y="857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2" name="31 Forma libre"/>
          <p:cNvSpPr/>
          <p:nvPr/>
        </p:nvSpPr>
        <p:spPr>
          <a:xfrm>
            <a:off x="7020272" y="1484784"/>
            <a:ext cx="188119" cy="78581"/>
          </a:xfrm>
          <a:custGeom>
            <a:avLst/>
            <a:gdLst>
              <a:gd name="connsiteX0" fmla="*/ 14287 w 188119"/>
              <a:gd name="connsiteY0" fmla="*/ 0 h 78581"/>
              <a:gd name="connsiteX1" fmla="*/ 0 w 188119"/>
              <a:gd name="connsiteY1" fmla="*/ 78581 h 78581"/>
              <a:gd name="connsiteX2" fmla="*/ 188119 w 188119"/>
              <a:gd name="connsiteY2" fmla="*/ 47625 h 78581"/>
              <a:gd name="connsiteX3" fmla="*/ 14287 w 188119"/>
              <a:gd name="connsiteY3" fmla="*/ 0 h 7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119" h="78581">
                <a:moveTo>
                  <a:pt x="14287" y="0"/>
                </a:moveTo>
                <a:lnTo>
                  <a:pt x="0" y="78581"/>
                </a:lnTo>
                <a:lnTo>
                  <a:pt x="188119" y="47625"/>
                </a:lnTo>
                <a:lnTo>
                  <a:pt x="142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3" name="32 Forma libre"/>
          <p:cNvSpPr/>
          <p:nvPr/>
        </p:nvSpPr>
        <p:spPr>
          <a:xfrm>
            <a:off x="7164288" y="1916832"/>
            <a:ext cx="100012" cy="90487"/>
          </a:xfrm>
          <a:custGeom>
            <a:avLst/>
            <a:gdLst>
              <a:gd name="connsiteX0" fmla="*/ 0 w 100012"/>
              <a:gd name="connsiteY0" fmla="*/ 0 h 90487"/>
              <a:gd name="connsiteX1" fmla="*/ 100012 w 100012"/>
              <a:gd name="connsiteY1" fmla="*/ 9525 h 90487"/>
              <a:gd name="connsiteX2" fmla="*/ 85725 w 100012"/>
              <a:gd name="connsiteY2" fmla="*/ 90487 h 90487"/>
              <a:gd name="connsiteX3" fmla="*/ 0 w 100012"/>
              <a:gd name="connsiteY3" fmla="*/ 0 h 9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12" h="90487">
                <a:moveTo>
                  <a:pt x="0" y="0"/>
                </a:moveTo>
                <a:lnTo>
                  <a:pt x="100012" y="9525"/>
                </a:lnTo>
                <a:lnTo>
                  <a:pt x="85725" y="9048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4" name="33 Forma libre"/>
          <p:cNvSpPr/>
          <p:nvPr/>
        </p:nvSpPr>
        <p:spPr>
          <a:xfrm>
            <a:off x="7524328" y="2204864"/>
            <a:ext cx="95250" cy="61913"/>
          </a:xfrm>
          <a:custGeom>
            <a:avLst/>
            <a:gdLst>
              <a:gd name="connsiteX0" fmla="*/ 0 w 95250"/>
              <a:gd name="connsiteY0" fmla="*/ 61913 h 61913"/>
              <a:gd name="connsiteX1" fmla="*/ 95250 w 95250"/>
              <a:gd name="connsiteY1" fmla="*/ 0 h 61913"/>
              <a:gd name="connsiteX2" fmla="*/ 83344 w 95250"/>
              <a:gd name="connsiteY2" fmla="*/ 59531 h 61913"/>
              <a:gd name="connsiteX3" fmla="*/ 0 w 95250"/>
              <a:gd name="connsiteY3" fmla="*/ 61913 h 6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250" h="61913">
                <a:moveTo>
                  <a:pt x="0" y="61913"/>
                </a:moveTo>
                <a:lnTo>
                  <a:pt x="95250" y="0"/>
                </a:lnTo>
                <a:lnTo>
                  <a:pt x="83344" y="59531"/>
                </a:lnTo>
                <a:lnTo>
                  <a:pt x="0" y="619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5" name="34 CuadroTexto"/>
          <p:cNvSpPr txBox="1"/>
          <p:nvPr/>
        </p:nvSpPr>
        <p:spPr>
          <a:xfrm>
            <a:off x="2771800" y="260648"/>
            <a:ext cx="36724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4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Procés resolutiu</a:t>
            </a:r>
            <a:endParaRPr lang="ca-ES" sz="4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3 Marcador de contenido" descr="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4400" dirty="0" smtClean="0">
                <a:latin typeface="+mj-lt"/>
                <a:ea typeface="+mj-ea"/>
                <a:cs typeface="+mj-cs"/>
              </a:rPr>
              <a:t>Muntatge </a:t>
            </a:r>
            <a:r>
              <a:rPr lang="ca-ES" sz="4400" dirty="0" smtClean="0">
                <a:latin typeface="+mj-lt"/>
                <a:ea typeface="+mj-ea"/>
                <a:cs typeface="+mj-cs"/>
              </a:rPr>
              <a:t>mecànic</a:t>
            </a:r>
            <a:endParaRPr kumimoji="0" lang="ca-E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95536" y="1340768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u="sng" dirty="0" smtClean="0"/>
              <a:t>Peces d’acoblament (disseny i impressió 3D)</a:t>
            </a:r>
            <a:endParaRPr lang="ca-ES" sz="2000" b="1" u="sng" dirty="0"/>
          </a:p>
        </p:txBody>
      </p:sp>
      <p:pic>
        <p:nvPicPr>
          <p:cNvPr id="7" name="6 Imagen" descr="Captura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6" y="2456892"/>
            <a:ext cx="3425472" cy="3348372"/>
          </a:xfrm>
          <a:prstGeom prst="rect">
            <a:avLst/>
          </a:prstGeom>
        </p:spPr>
      </p:pic>
      <p:pic>
        <p:nvPicPr>
          <p:cNvPr id="8" name="7 Imagen" descr="Captura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5" y="2456892"/>
            <a:ext cx="2651237" cy="3348372"/>
          </a:xfrm>
          <a:prstGeom prst="rect">
            <a:avLst/>
          </a:prstGeom>
        </p:spPr>
      </p:pic>
      <p:pic>
        <p:nvPicPr>
          <p:cNvPr id="9" name="8 Imagen" descr="Captura3_2 - copi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0272" y="4766639"/>
            <a:ext cx="1758705" cy="1758705"/>
          </a:xfrm>
          <a:prstGeom prst="rect">
            <a:avLst/>
          </a:prstGeom>
        </p:spPr>
      </p:pic>
      <p:pic>
        <p:nvPicPr>
          <p:cNvPr id="10" name="9 Imagen" descr="Captura4_2 - copi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20272" y="2915179"/>
            <a:ext cx="1758705" cy="1758705"/>
          </a:xfrm>
          <a:prstGeom prst="rect">
            <a:avLst/>
          </a:prstGeom>
        </p:spPr>
      </p:pic>
      <p:pic>
        <p:nvPicPr>
          <p:cNvPr id="11" name="10 Imagen" descr="Captura5_2 - copi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0272" y="672895"/>
            <a:ext cx="1758705" cy="2149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3 Marcador de contenido" descr="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6" name="5 Imagen" descr="Estructur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1600" y="1412776"/>
            <a:ext cx="2520280" cy="1677334"/>
          </a:xfrm>
          <a:prstGeom prst="rect">
            <a:avLst/>
          </a:prstGeom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4400" dirty="0" smtClean="0">
                <a:latin typeface="+mj-lt"/>
                <a:ea typeface="+mj-ea"/>
                <a:cs typeface="+mj-cs"/>
              </a:rPr>
              <a:t>Estructura</a:t>
            </a:r>
            <a:endParaRPr kumimoji="0" lang="ca-E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13 Imagen" descr="IMG_20181215_122333_531.jpg"/>
          <p:cNvPicPr>
            <a:picLocks noChangeAspect="1"/>
          </p:cNvPicPr>
          <p:nvPr/>
        </p:nvPicPr>
        <p:blipFill>
          <a:blip r:embed="rId4" cstate="print"/>
          <a:srcRect t="32687" b="12434"/>
          <a:stretch>
            <a:fillRect/>
          </a:stretch>
        </p:blipFill>
        <p:spPr>
          <a:xfrm>
            <a:off x="1763688" y="3573016"/>
            <a:ext cx="2969941" cy="3024336"/>
          </a:xfrm>
          <a:prstGeom prst="rect">
            <a:avLst/>
          </a:prstGeom>
        </p:spPr>
      </p:pic>
      <p:pic>
        <p:nvPicPr>
          <p:cNvPr id="15" name="14 Imagen" descr="IMG_20181215_212621_397.jpg"/>
          <p:cNvPicPr>
            <a:picLocks noChangeAspect="1"/>
          </p:cNvPicPr>
          <p:nvPr/>
        </p:nvPicPr>
        <p:blipFill>
          <a:blip r:embed="rId5" cstate="print"/>
          <a:srcRect t="23100" b="20201"/>
          <a:stretch>
            <a:fillRect/>
          </a:stretch>
        </p:blipFill>
        <p:spPr>
          <a:xfrm>
            <a:off x="5076056" y="1700808"/>
            <a:ext cx="3695928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11 Marcador de contenido" descr="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4003" y="0"/>
            <a:ext cx="9168003" cy="6876002"/>
          </a:xfrm>
        </p:spPr>
      </p:pic>
      <p:pic>
        <p:nvPicPr>
          <p:cNvPr id="4" name="3 Imagen" descr="20181230_10534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2369792" y="1958800"/>
            <a:ext cx="2640000" cy="1980000"/>
          </a:xfrm>
          <a:prstGeom prst="rect">
            <a:avLst/>
          </a:prstGeom>
        </p:spPr>
      </p:pic>
      <p:pic>
        <p:nvPicPr>
          <p:cNvPr id="5" name="4 Imagen" descr="20181230_11233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47753" y="1958799"/>
            <a:ext cx="2640000" cy="1980000"/>
          </a:xfrm>
          <a:prstGeom prst="rect">
            <a:avLst/>
          </a:prstGeom>
        </p:spPr>
      </p:pic>
      <p:pic>
        <p:nvPicPr>
          <p:cNvPr id="6" name="5 Imagen" descr="20181230_11383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9632" y="4365103"/>
            <a:ext cx="2880320" cy="2160241"/>
          </a:xfrm>
          <a:prstGeom prst="rect">
            <a:avLst/>
          </a:prstGeom>
        </p:spPr>
      </p:pic>
      <p:pic>
        <p:nvPicPr>
          <p:cNvPr id="7" name="6 Imagen" descr="20181230_134151.jpg"/>
          <p:cNvPicPr>
            <a:picLocks noChangeAspect="1"/>
          </p:cNvPicPr>
          <p:nvPr/>
        </p:nvPicPr>
        <p:blipFill>
          <a:blip r:embed="rId6" cstate="print"/>
          <a:srcRect l="22703" r="15999"/>
          <a:stretch>
            <a:fillRect/>
          </a:stretch>
        </p:blipFill>
        <p:spPr>
          <a:xfrm rot="5400000">
            <a:off x="5389501" y="1387363"/>
            <a:ext cx="2160240" cy="2643114"/>
          </a:xfrm>
          <a:prstGeom prst="rect">
            <a:avLst/>
          </a:prstGeom>
        </p:spPr>
      </p:pic>
      <p:sp>
        <p:nvSpPr>
          <p:cNvPr id="14" name="1 Título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4400" dirty="0" smtClean="0">
                <a:latin typeface="+mj-lt"/>
                <a:ea typeface="+mj-ea"/>
                <a:cs typeface="+mj-cs"/>
              </a:rPr>
              <a:t>Estructura</a:t>
            </a:r>
            <a:endParaRPr kumimoji="0" lang="ca-E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" name="14 Imagen" descr="20190114_185812.jpg"/>
          <p:cNvPicPr>
            <a:picLocks noChangeAspect="1"/>
          </p:cNvPicPr>
          <p:nvPr/>
        </p:nvPicPr>
        <p:blipFill>
          <a:blip r:embed="rId7" cstate="print"/>
          <a:srcRect l="15351" t="27950" r="29525" b="8001"/>
          <a:stretch>
            <a:fillRect/>
          </a:stretch>
        </p:blipFill>
        <p:spPr>
          <a:xfrm rot="10800000">
            <a:off x="5364089" y="3992790"/>
            <a:ext cx="2988840" cy="2604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Estructura</a:t>
            </a:r>
            <a:endParaRPr lang="ca-ES" dirty="0"/>
          </a:p>
        </p:txBody>
      </p:sp>
      <p:pic>
        <p:nvPicPr>
          <p:cNvPr id="5" name="4 Marcador de contenido" descr="20190115_182858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r="24977"/>
          <a:stretch>
            <a:fillRect/>
          </a:stretch>
        </p:blipFill>
        <p:spPr>
          <a:xfrm rot="5400000">
            <a:off x="2308329" y="1413466"/>
            <a:ext cx="4527343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4 Imagen" descr="Screenshot_2019-01-16-08-25-32.png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 cstate="print"/>
          <a:srcRect t="5901" b="5901"/>
          <a:stretch>
            <a:fillRect/>
          </a:stretch>
        </p:blipFill>
        <p:spPr>
          <a:xfrm>
            <a:off x="2857500" y="404664"/>
            <a:ext cx="3429000" cy="60486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 descr="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</p:spPr>
      </p:pic>
      <p:pic>
        <p:nvPicPr>
          <p:cNvPr id="5" name="4 Imagen" descr="20181214_18173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9856" y="1224136"/>
            <a:ext cx="7164288" cy="5373216"/>
          </a:xfrm>
          <a:prstGeom prst="rect">
            <a:avLst/>
          </a:prstGeo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a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Valoració personal del treball</a:t>
            </a:r>
            <a:endParaRPr lang="ca-E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358008"/>
            <a:ext cx="8229600" cy="1143000"/>
          </a:xfrm>
        </p:spPr>
        <p:txBody>
          <a:bodyPr/>
          <a:lstStyle/>
          <a:p>
            <a:r>
              <a:rPr lang="ca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Gràcies per la vostra atenció!</a:t>
            </a:r>
            <a:endParaRPr lang="ca-E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b="1" dirty="0" smtClean="0"/>
              <a:t>Resolució virtual del cub</a:t>
            </a:r>
            <a:endParaRPr lang="ca-ES" b="1" dirty="0"/>
          </a:p>
        </p:txBody>
      </p:sp>
      <p:pic>
        <p:nvPicPr>
          <p:cNvPr id="7" name="6 Imagen" descr="Ordenador cubo 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132856"/>
            <a:ext cx="4486902" cy="3553321"/>
          </a:xfrm>
          <a:prstGeom prst="rect">
            <a:avLst/>
          </a:prstGeom>
        </p:spPr>
      </p:pic>
      <p:pic>
        <p:nvPicPr>
          <p:cNvPr id="19458" name="Picture 2" descr="Resultado de imagen de python"/>
          <p:cNvPicPr>
            <a:picLocks noChangeAspect="1" noChangeArrowheads="1"/>
          </p:cNvPicPr>
          <p:nvPr/>
        </p:nvPicPr>
        <p:blipFill>
          <a:blip r:embed="rId4" cstate="print"/>
          <a:srcRect l="11165" t="21429" r="5096" b="25000"/>
          <a:stretch>
            <a:fillRect/>
          </a:stretch>
        </p:blipFill>
        <p:spPr bwMode="auto">
          <a:xfrm>
            <a:off x="5292080" y="2492896"/>
            <a:ext cx="3456384" cy="11521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Creació d’un “cub virtual”</a:t>
            </a:r>
            <a:endParaRPr lang="ca-ES" dirty="0"/>
          </a:p>
        </p:txBody>
      </p:sp>
      <p:pic>
        <p:nvPicPr>
          <p:cNvPr id="4" name="3 Marcador de contenido" descr="base 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68131" y="1600200"/>
            <a:ext cx="7807737" cy="4525963"/>
          </a:xfrm>
        </p:spPr>
      </p:pic>
      <p:sp>
        <p:nvSpPr>
          <p:cNvPr id="5" name="4 CuadroTexto"/>
          <p:cNvSpPr txBox="1"/>
          <p:nvPr/>
        </p:nvSpPr>
        <p:spPr>
          <a:xfrm>
            <a:off x="395536" y="134076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u="sng" dirty="0" smtClean="0"/>
              <a:t>Estructura</a:t>
            </a:r>
            <a:endParaRPr lang="ca-ES" sz="2000" b="1" u="sng" dirty="0"/>
          </a:p>
        </p:txBody>
      </p:sp>
      <p:pic>
        <p:nvPicPr>
          <p:cNvPr id="7" name="6 Imagen" descr="Exemple 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4327" y="1124744"/>
            <a:ext cx="1260000" cy="1930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6 Marcador de contenido" descr="base 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758315"/>
            <a:ext cx="8229599" cy="4209732"/>
          </a:xfrm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a-ES" dirty="0" smtClean="0"/>
              <a:t>Creació d’un “cub virtual”</a:t>
            </a:r>
            <a:endParaRPr lang="ca-ES" dirty="0"/>
          </a:p>
        </p:txBody>
      </p:sp>
      <p:sp>
        <p:nvSpPr>
          <p:cNvPr id="6" name="5 CuadroTexto"/>
          <p:cNvSpPr txBox="1"/>
          <p:nvPr/>
        </p:nvSpPr>
        <p:spPr>
          <a:xfrm>
            <a:off x="395536" y="1340768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u="sng" dirty="0" smtClean="0"/>
              <a:t>Assignació de colors</a:t>
            </a:r>
            <a:endParaRPr lang="ca-ES" sz="2000" b="1" u="sng" dirty="0"/>
          </a:p>
        </p:txBody>
      </p:sp>
      <p:pic>
        <p:nvPicPr>
          <p:cNvPr id="9" name="8 Imagen" descr="Exemple 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4328" y="1124744"/>
            <a:ext cx="1260000" cy="19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a-ES" dirty="0" smtClean="0"/>
              <a:t>Creació d’un “cub virtual”</a:t>
            </a:r>
            <a:endParaRPr lang="ca-ES" dirty="0"/>
          </a:p>
        </p:txBody>
      </p:sp>
      <p:sp>
        <p:nvSpPr>
          <p:cNvPr id="8" name="7 CuadroTexto"/>
          <p:cNvSpPr txBox="1"/>
          <p:nvPr/>
        </p:nvSpPr>
        <p:spPr>
          <a:xfrm>
            <a:off x="395536" y="134076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u="sng" dirty="0" smtClean="0"/>
              <a:t>Simulació de moviment</a:t>
            </a:r>
            <a:endParaRPr lang="ca-ES" sz="2000" b="1" u="sng" dirty="0"/>
          </a:p>
        </p:txBody>
      </p:sp>
      <p:pic>
        <p:nvPicPr>
          <p:cNvPr id="9" name="8 Imagen" descr="Mov pp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8215" y="1862486"/>
            <a:ext cx="5307570" cy="4230810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3707904" y="378904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F</a:t>
            </a:r>
            <a:endParaRPr lang="ca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5004048" y="378904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R</a:t>
            </a:r>
            <a:endParaRPr lang="ca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707904" y="508518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D</a:t>
            </a:r>
            <a:endParaRPr lang="ca-ES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483768" y="378904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L</a:t>
            </a:r>
            <a:endParaRPr lang="ca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707904" y="248360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U</a:t>
            </a:r>
            <a:endParaRPr lang="ca-ES" dirty="0"/>
          </a:p>
        </p:txBody>
      </p:sp>
      <p:sp>
        <p:nvSpPr>
          <p:cNvPr id="14" name="13 CuadroTexto"/>
          <p:cNvSpPr txBox="1"/>
          <p:nvPr/>
        </p:nvSpPr>
        <p:spPr>
          <a:xfrm>
            <a:off x="6228184" y="378904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 smtClean="0"/>
              <a:t>B</a:t>
            </a:r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19 Imagen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4 Marcador de contenido" descr="1. Cruz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11560" y="1825958"/>
            <a:ext cx="1799999" cy="1747058"/>
          </a:xfrm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a-ES" dirty="0" smtClean="0"/>
              <a:t>Resolució del cub</a:t>
            </a:r>
            <a:endParaRPr lang="ca-ES" dirty="0"/>
          </a:p>
        </p:txBody>
      </p:sp>
      <p:pic>
        <p:nvPicPr>
          <p:cNvPr id="6" name="5 Imagen" descr="2. Primer nivel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5816" y="1609934"/>
            <a:ext cx="1799999" cy="1747058"/>
          </a:xfrm>
          <a:prstGeom prst="rect">
            <a:avLst/>
          </a:prstGeom>
        </p:spPr>
      </p:pic>
      <p:pic>
        <p:nvPicPr>
          <p:cNvPr id="7" name="6 Imagen" descr="3. Creu ultim nivel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8064" y="1825958"/>
            <a:ext cx="1799999" cy="1747058"/>
          </a:xfrm>
          <a:prstGeom prst="rect">
            <a:avLst/>
          </a:prstGeom>
        </p:spPr>
      </p:pic>
      <p:pic>
        <p:nvPicPr>
          <p:cNvPr id="8" name="7 Imagen" descr="3. Segon nivel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4489" y="2618046"/>
            <a:ext cx="1799999" cy="1747058"/>
          </a:xfrm>
          <a:prstGeom prst="rect">
            <a:avLst/>
          </a:prstGeom>
        </p:spPr>
      </p:pic>
      <p:pic>
        <p:nvPicPr>
          <p:cNvPr id="9" name="8 Imagen" descr="5. Ultima cara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28184" y="4581128"/>
            <a:ext cx="1799999" cy="1747058"/>
          </a:xfrm>
          <a:prstGeom prst="rect">
            <a:avLst/>
          </a:prstGeom>
        </p:spPr>
      </p:pic>
      <p:pic>
        <p:nvPicPr>
          <p:cNvPr id="10" name="9 Imagen" descr="6.Ultimas esquinaspng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23928" y="4653136"/>
            <a:ext cx="1799999" cy="1747058"/>
          </a:xfrm>
          <a:prstGeom prst="rect">
            <a:avLst/>
          </a:prstGeom>
        </p:spPr>
      </p:pic>
      <p:pic>
        <p:nvPicPr>
          <p:cNvPr id="11" name="10 Imagen" descr="7. Fin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7585" y="4005064"/>
            <a:ext cx="2699998" cy="2620587"/>
          </a:xfrm>
          <a:prstGeom prst="rect">
            <a:avLst/>
          </a:prstGeom>
        </p:spPr>
      </p:pic>
      <p:sp>
        <p:nvSpPr>
          <p:cNvPr id="12" name="11 Flecha derecha"/>
          <p:cNvSpPr/>
          <p:nvPr/>
        </p:nvSpPr>
        <p:spPr>
          <a:xfrm rot="21145578">
            <a:off x="2443094" y="2231138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3" name="12 Flecha derecha"/>
          <p:cNvSpPr/>
          <p:nvPr/>
        </p:nvSpPr>
        <p:spPr>
          <a:xfrm rot="327465">
            <a:off x="4693024" y="2185460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4" name="13 Flecha derecha"/>
          <p:cNvSpPr/>
          <p:nvPr/>
        </p:nvSpPr>
        <p:spPr>
          <a:xfrm rot="1954040">
            <a:off x="6918575" y="2344233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5" name="14 Flecha derecha"/>
          <p:cNvSpPr/>
          <p:nvPr/>
        </p:nvSpPr>
        <p:spPr>
          <a:xfrm rot="6609463">
            <a:off x="7763354" y="4330709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6" name="15 Flecha derecha"/>
          <p:cNvSpPr/>
          <p:nvPr/>
        </p:nvSpPr>
        <p:spPr>
          <a:xfrm rot="10122283">
            <a:off x="5755461" y="5183466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7" name="16 Flecha derecha"/>
          <p:cNvSpPr/>
          <p:nvPr/>
        </p:nvSpPr>
        <p:spPr>
          <a:xfrm rot="11344114">
            <a:off x="3451205" y="5111457"/>
            <a:ext cx="43204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8" name="17 CuadroTexto"/>
          <p:cNvSpPr txBox="1"/>
          <p:nvPr/>
        </p:nvSpPr>
        <p:spPr>
          <a:xfrm>
            <a:off x="395536" y="134076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u="sng" dirty="0" smtClean="0"/>
              <a:t>Mètode de principiants</a:t>
            </a:r>
            <a:endParaRPr lang="ca-ES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3 Marcador de contenido" descr="RB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68131" y="1600200"/>
            <a:ext cx="7807738" cy="4525963"/>
          </a:xfrm>
        </p:spPr>
      </p:pic>
      <p:sp>
        <p:nvSpPr>
          <p:cNvPr id="6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ca-ES" dirty="0" smtClean="0"/>
              <a:t>Resolució del cub</a:t>
            </a:r>
            <a:endParaRPr lang="ca-ES" dirty="0"/>
          </a:p>
        </p:txBody>
      </p:sp>
      <p:sp>
        <p:nvSpPr>
          <p:cNvPr id="7" name="6 CuadroTexto"/>
          <p:cNvSpPr txBox="1"/>
          <p:nvPr/>
        </p:nvSpPr>
        <p:spPr>
          <a:xfrm>
            <a:off x="395536" y="1340768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b="1" u="sng" dirty="0" smtClean="0"/>
              <a:t>Pas a pas</a:t>
            </a:r>
            <a:endParaRPr lang="ca-ES" sz="20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El programa</a:t>
            </a:r>
            <a:endParaRPr lang="ca-ES" dirty="0"/>
          </a:p>
        </p:txBody>
      </p:sp>
      <p:pic>
        <p:nvPicPr>
          <p:cNvPr id="5" name="4 Marcador de contenido" descr="Com es veu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799692" y="1202862"/>
            <a:ext cx="5544616" cy="553634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</TotalTime>
  <Words>243</Words>
  <Application>Microsoft Office PowerPoint</Application>
  <PresentationFormat>Presentación en pantalla (4:3)</PresentationFormat>
  <Paragraphs>82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Tema de Office</vt:lpstr>
      <vt:lpstr>Diapositiva 1</vt:lpstr>
      <vt:lpstr>Diapositiva 2</vt:lpstr>
      <vt:lpstr>Resolució virtual del cub</vt:lpstr>
      <vt:lpstr>Creació d’un “cub virtual”</vt:lpstr>
      <vt:lpstr>Creació d’un “cub virtual”</vt:lpstr>
      <vt:lpstr>Creació d’un “cub virtual”</vt:lpstr>
      <vt:lpstr>Resolució del cub</vt:lpstr>
      <vt:lpstr>Resolució del cub</vt:lpstr>
      <vt:lpstr>El programa</vt:lpstr>
      <vt:lpstr>El programa</vt:lpstr>
      <vt:lpstr>Estadística</vt:lpstr>
      <vt:lpstr>Detecció dels colors del cub</vt:lpstr>
      <vt:lpstr>Espectre de colors</vt:lpstr>
      <vt:lpstr>Espectre de colors</vt:lpstr>
      <vt:lpstr>Espectre de colors</vt:lpstr>
      <vt:lpstr>Espectre de colors</vt:lpstr>
      <vt:lpstr>Resolució física</vt:lpstr>
      <vt:lpstr>Muntatge i circuit</vt:lpstr>
      <vt:lpstr>Diapositiva 19</vt:lpstr>
      <vt:lpstr>Diapositiva 20</vt:lpstr>
      <vt:lpstr>Diapositiva 21</vt:lpstr>
      <vt:lpstr>Diapositiva 22</vt:lpstr>
      <vt:lpstr>Estructura</vt:lpstr>
      <vt:lpstr>Diapositiva 24</vt:lpstr>
      <vt:lpstr>Valoració personal del treball</vt:lpstr>
      <vt:lpstr>Gràcies per la vostra atenció!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Pol Marín Gargallo</dc:creator>
  <cp:lastModifiedBy>Pol Marín Gargallo</cp:lastModifiedBy>
  <cp:revision>120</cp:revision>
  <dcterms:created xsi:type="dcterms:W3CDTF">2018-11-30T00:27:03Z</dcterms:created>
  <dcterms:modified xsi:type="dcterms:W3CDTF">2019-01-16T09:59:45Z</dcterms:modified>
</cp:coreProperties>
</file>